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9753600" cy="7315200"/>
  <p:notesSz cx="6858000" cy="9144000"/>
  <p:embeddedFontLst>
    <p:embeddedFont>
      <p:font typeface="Angelina" charset="1" panose="02000500000000000000"/>
      <p:regular r:id="rId7"/>
    </p:embeddedFont>
    <p:embeddedFont>
      <p:font typeface="Montserrat Medium" charset="1" panose="00000600000000000000"/>
      <p:regular r:id="rId8"/>
    </p:embeddedFont>
    <p:embeddedFont>
      <p:font typeface="Montserrat Bold Italics" charset="1" panose="00000800000000000000"/>
      <p:regular r:id="rId9"/>
    </p:embeddedFont>
    <p:embeddedFont>
      <p:font typeface="Montserrat Italic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13" Type="http://schemas.openxmlformats.org/officeDocument/2006/relationships/customXml" Target="../customXml/item3.xml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54" t="0" r="-384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1520" y="731520"/>
            <a:ext cx="8228882" cy="5852160"/>
            <a:chOff x="0" y="0"/>
            <a:chExt cx="4120332" cy="29302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20332" cy="2930270"/>
            </a:xfrm>
            <a:custGeom>
              <a:avLst/>
              <a:gdLst/>
              <a:ahLst/>
              <a:cxnLst/>
              <a:rect r="r" b="b" t="t" l="l"/>
              <a:pathLst>
                <a:path h="2930270" w="4120332">
                  <a:moveTo>
                    <a:pt x="0" y="0"/>
                  </a:moveTo>
                  <a:lnTo>
                    <a:pt x="4120332" y="0"/>
                  </a:lnTo>
                  <a:lnTo>
                    <a:pt x="4120332" y="2930270"/>
                  </a:lnTo>
                  <a:lnTo>
                    <a:pt x="0" y="2930270"/>
                  </a:lnTo>
                  <a:close/>
                </a:path>
              </a:pathLst>
            </a:custGeom>
            <a:solidFill>
              <a:srgbClr val="14B6BD">
                <a:alpha val="47843"/>
              </a:srgbClr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31520" y="748376"/>
            <a:ext cx="4145127" cy="997541"/>
          </a:xfrm>
          <a:custGeom>
            <a:avLst/>
            <a:gdLst/>
            <a:ahLst/>
            <a:cxnLst/>
            <a:rect r="r" b="b" t="t" l="l"/>
            <a:pathLst>
              <a:path h="997541" w="4145127">
                <a:moveTo>
                  <a:pt x="0" y="0"/>
                </a:moveTo>
                <a:lnTo>
                  <a:pt x="4145127" y="0"/>
                </a:lnTo>
                <a:lnTo>
                  <a:pt x="4145127" y="997541"/>
                </a:lnTo>
                <a:lnTo>
                  <a:pt x="0" y="99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3248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88920">
            <a:off x="1367253" y="5088176"/>
            <a:ext cx="1292557" cy="2433049"/>
          </a:xfrm>
          <a:custGeom>
            <a:avLst/>
            <a:gdLst/>
            <a:ahLst/>
            <a:cxnLst/>
            <a:rect r="r" b="b" t="t" l="l"/>
            <a:pathLst>
              <a:path h="2433049" w="1292557">
                <a:moveTo>
                  <a:pt x="0" y="0"/>
                </a:moveTo>
                <a:lnTo>
                  <a:pt x="1292557" y="0"/>
                </a:lnTo>
                <a:lnTo>
                  <a:pt x="1292557" y="2433048"/>
                </a:lnTo>
                <a:lnTo>
                  <a:pt x="0" y="2433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55665" y="5229262"/>
            <a:ext cx="1292557" cy="2433049"/>
          </a:xfrm>
          <a:custGeom>
            <a:avLst/>
            <a:gdLst/>
            <a:ahLst/>
            <a:cxnLst/>
            <a:rect r="r" b="b" t="t" l="l"/>
            <a:pathLst>
              <a:path h="2433049" w="1292557">
                <a:moveTo>
                  <a:pt x="0" y="0"/>
                </a:moveTo>
                <a:lnTo>
                  <a:pt x="1292557" y="0"/>
                </a:lnTo>
                <a:lnTo>
                  <a:pt x="1292557" y="2433048"/>
                </a:lnTo>
                <a:lnTo>
                  <a:pt x="0" y="2433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51247" y="746456"/>
            <a:ext cx="4108791" cy="971967"/>
          </a:xfrm>
          <a:custGeom>
            <a:avLst/>
            <a:gdLst/>
            <a:ahLst/>
            <a:cxnLst/>
            <a:rect r="r" b="b" t="t" l="l"/>
            <a:pathLst>
              <a:path h="971967" w="4108791">
                <a:moveTo>
                  <a:pt x="0" y="0"/>
                </a:moveTo>
                <a:lnTo>
                  <a:pt x="4108791" y="0"/>
                </a:lnTo>
                <a:lnTo>
                  <a:pt x="4108791" y="971967"/>
                </a:lnTo>
                <a:lnTo>
                  <a:pt x="0" y="971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4250" b="-263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70937" y="1459045"/>
            <a:ext cx="7907592" cy="1334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2"/>
              </a:lnSpc>
              <a:spcBef>
                <a:spcPct val="0"/>
              </a:spcBef>
            </a:pPr>
            <a:r>
              <a:rPr lang="en-US" sz="7758">
                <a:solidFill>
                  <a:srgbClr val="000000"/>
                </a:solidFill>
                <a:latin typeface="Angelina"/>
                <a:ea typeface="Angelina"/>
                <a:cs typeface="Angelina"/>
                <a:sym typeface="Angelina"/>
              </a:rPr>
              <a:t>Carols in the Carfax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787693" y="4479111"/>
            <a:ext cx="1566245" cy="1879494"/>
            <a:chOff x="0" y="0"/>
            <a:chExt cx="677333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77333" cy="812800"/>
            </a:xfrm>
            <a:custGeom>
              <a:avLst/>
              <a:gdLst/>
              <a:ahLst/>
              <a:cxnLst/>
              <a:rect r="r" b="b" t="t" l="l"/>
              <a:pathLst>
                <a:path h="812800" w="677333">
                  <a:moveTo>
                    <a:pt x="92269" y="0"/>
                  </a:moveTo>
                  <a:lnTo>
                    <a:pt x="585064" y="0"/>
                  </a:lnTo>
                  <a:cubicBezTo>
                    <a:pt x="636023" y="0"/>
                    <a:pt x="677333" y="41310"/>
                    <a:pt x="677333" y="92269"/>
                  </a:cubicBezTo>
                  <a:lnTo>
                    <a:pt x="677333" y="720531"/>
                  </a:lnTo>
                  <a:cubicBezTo>
                    <a:pt x="677333" y="745002"/>
                    <a:pt x="667612" y="768471"/>
                    <a:pt x="650308" y="785775"/>
                  </a:cubicBezTo>
                  <a:cubicBezTo>
                    <a:pt x="633005" y="803079"/>
                    <a:pt x="609536" y="812800"/>
                    <a:pt x="585064" y="812800"/>
                  </a:cubicBezTo>
                  <a:lnTo>
                    <a:pt x="92269" y="812800"/>
                  </a:lnTo>
                  <a:cubicBezTo>
                    <a:pt x="41310" y="812800"/>
                    <a:pt x="0" y="771490"/>
                    <a:pt x="0" y="720531"/>
                  </a:cubicBezTo>
                  <a:lnTo>
                    <a:pt x="0" y="92269"/>
                  </a:lnTo>
                  <a:cubicBezTo>
                    <a:pt x="0" y="41310"/>
                    <a:pt x="41310" y="0"/>
                    <a:pt x="92269" y="0"/>
                  </a:cubicBezTo>
                  <a:close/>
                </a:path>
              </a:pathLst>
            </a:custGeom>
            <a:blipFill>
              <a:blip r:embed="rId7"/>
              <a:stretch>
                <a:fillRect l="-10238" t="0" r="-10238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0" y="5906256"/>
            <a:ext cx="9753600" cy="427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b="true" sz="2514" spc="256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www.horshamct.org.uk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77013" y="3259551"/>
            <a:ext cx="5399574" cy="217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3"/>
              </a:lnSpc>
            </a:pPr>
            <a:r>
              <a:rPr lang="en-US" b="true" sz="2538" i="true" spc="-192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SATURDAY 5T</a:t>
            </a:r>
            <a:r>
              <a:rPr lang="en-US" b="true" sz="2538" i="true" spc="-192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H DECEMBER 2026 </a:t>
            </a:r>
          </a:p>
          <a:p>
            <a:pPr algn="ctr">
              <a:lnSpc>
                <a:spcPts val="3553"/>
              </a:lnSpc>
            </a:pPr>
            <a:r>
              <a:rPr lang="en-US" b="true" sz="2538" i="true" spc="-192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AT THE CARFAX BANDSTAND</a:t>
            </a:r>
          </a:p>
          <a:p>
            <a:pPr algn="ctr">
              <a:lnSpc>
                <a:spcPts val="3553"/>
              </a:lnSpc>
            </a:pPr>
            <a:r>
              <a:rPr lang="en-US" sz="2538" i="true" spc="-19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11:00AM FESTIVE MUSIC</a:t>
            </a:r>
          </a:p>
          <a:p>
            <a:pPr algn="ctr">
              <a:lnSpc>
                <a:spcPts val="3553"/>
              </a:lnSpc>
            </a:pPr>
            <a:r>
              <a:rPr lang="en-US" sz="2538" i="true" spc="-19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11:30AM CAROL SERVICE</a:t>
            </a:r>
          </a:p>
          <a:p>
            <a:pPr algn="ctr">
              <a:lnSpc>
                <a:spcPts val="3553"/>
              </a:lnSpc>
            </a:pPr>
            <a:r>
              <a:rPr lang="en-US" sz="2538" i="true" spc="-19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12:15PM FESTIVE MUSIC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401218" y="4445307"/>
            <a:ext cx="1566245" cy="1913298"/>
          </a:xfrm>
          <a:custGeom>
            <a:avLst/>
            <a:gdLst/>
            <a:ahLst/>
            <a:cxnLst/>
            <a:rect r="r" b="b" t="t" l="l"/>
            <a:pathLst>
              <a:path h="1913298" w="1566245">
                <a:moveTo>
                  <a:pt x="0" y="0"/>
                </a:moveTo>
                <a:lnTo>
                  <a:pt x="1566245" y="0"/>
                </a:lnTo>
                <a:lnTo>
                  <a:pt x="1566245" y="1913298"/>
                </a:lnTo>
                <a:lnTo>
                  <a:pt x="0" y="19132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907" t="0" r="-12251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586E5D512AC49A943F413A212ED17" ma:contentTypeVersion="14" ma:contentTypeDescription="Create a new document." ma:contentTypeScope="" ma:versionID="e1bf2969eed8c273d469de77cf60e3d5">
  <xsd:schema xmlns:xsd="http://www.w3.org/2001/XMLSchema" xmlns:xs="http://www.w3.org/2001/XMLSchema" xmlns:p="http://schemas.microsoft.com/office/2006/metadata/properties" xmlns:ns2="f61e3169-d659-4430-b44b-865aaea39f75" xmlns:ns3="01b2d735-ece5-4542-ad82-4ddceff35d0e" targetNamespace="http://schemas.microsoft.com/office/2006/metadata/properties" ma:root="true" ma:fieldsID="fc1b2748fb98244b4e489396a4d9bfb7" ns2:_="" ns3:_="">
    <xsd:import namespace="f61e3169-d659-4430-b44b-865aaea39f75"/>
    <xsd:import namespace="01b2d735-ece5-4542-ad82-4ddceff35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e3169-d659-4430-b44b-865aaea39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0f87e72-8b3c-4d32-a74a-2066e32f54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2d735-ece5-4542-ad82-4ddceff35d0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680d174-0bc0-42a8-bce6-f2362776b2b0}" ma:internalName="TaxCatchAll" ma:showField="CatchAllData" ma:web="01b2d735-ece5-4542-ad82-4ddceff35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e3169-d659-4430-b44b-865aaea39f75">
      <Terms xmlns="http://schemas.microsoft.com/office/infopath/2007/PartnerControls"/>
    </lcf76f155ced4ddcb4097134ff3c332f>
    <TaxCatchAll xmlns="01b2d735-ece5-4542-ad82-4ddceff35d0e" xsi:nil="true"/>
  </documentManagement>
</p:properties>
</file>

<file path=customXml/itemProps1.xml><?xml version="1.0" encoding="utf-8"?>
<ds:datastoreItem xmlns:ds="http://schemas.openxmlformats.org/officeDocument/2006/customXml" ds:itemID="{DDE19FCA-CE51-4B57-9EE1-7E48BA953B73}"/>
</file>

<file path=customXml/itemProps2.xml><?xml version="1.0" encoding="utf-8"?>
<ds:datastoreItem xmlns:ds="http://schemas.openxmlformats.org/officeDocument/2006/customXml" ds:itemID="{FFBB0D91-3339-4F4F-82BD-2B0152135164}"/>
</file>

<file path=customXml/itemProps3.xml><?xml version="1.0" encoding="utf-8"?>
<ds:datastoreItem xmlns:ds="http://schemas.openxmlformats.org/officeDocument/2006/customXml" ds:itemID="{F169EE5C-4241-4432-9C3F-251375B987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Carols in the Carfax 2026 (Presentation Standard)</dc:title>
  <cp:revision>1</cp:revision>
  <dcterms:created xsi:type="dcterms:W3CDTF">2006-08-16T00:00:00Z</dcterms:created>
  <dcterms:modified xsi:type="dcterms:W3CDTF">2011-08-01T06:04:30Z</dcterms:modified>
  <dc:identifier>DAHO_uNYh4g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0x0101004D1586E5D512AC49A943F413A212ED17</vt:lpwstr>
  </property>
</Properties>
</file>